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106934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4660"/>
  </p:normalViewPr>
  <p:slideViewPr>
    <p:cSldViewPr>
      <p:cViewPr varScale="1">
        <p:scale>
          <a:sx n="71" d="100"/>
          <a:sy n="71" d="100"/>
        </p:scale>
        <p:origin x="-3396" y="-10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47C6-656C-4D31-836F-BD6932D184B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45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47C6-656C-4D31-836F-BD6932D184B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48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47C6-656C-4D31-836F-BD6932D184B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1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47C6-656C-4D31-836F-BD6932D184B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78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47C6-656C-4D31-836F-BD6932D184B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2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47C6-656C-4D31-836F-BD6932D184B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36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47C6-656C-4D31-836F-BD6932D184B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65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47C6-656C-4D31-836F-BD6932D184B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0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47C6-656C-4D31-836F-BD6932D184B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75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47C6-656C-4D31-836F-BD6932D184B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50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47C6-656C-4D31-836F-BD6932D184B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15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747C6-656C-4D31-836F-BD6932D184B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48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3800-00-781\Documents\Мои документы\Письма -инспекции\2018\ФНС_задание о заявлении на плучение патента АИС Налог-3\Вставка для листовки наим НО для листовки на стенд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9794105"/>
            <a:ext cx="7138987" cy="66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6295" y="306140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DIN Pro Medium" pitchFamily="50" charset="0"/>
              </a:rPr>
              <a:t>УВАЖАЕМЫ</a:t>
            </a:r>
            <a:r>
              <a:rPr lang="ru-RU" sz="2400" b="1" dirty="0">
                <a:solidFill>
                  <a:srgbClr val="0070C0"/>
                </a:solidFill>
                <a:latin typeface="DIN Pro Medium" pitchFamily="50" charset="0"/>
              </a:rPr>
              <a:t>Й</a:t>
            </a:r>
            <a:r>
              <a:rPr lang="ru-RU" sz="2400" b="1" dirty="0" smtClean="0">
                <a:solidFill>
                  <a:srgbClr val="0070C0"/>
                </a:solidFill>
                <a:latin typeface="DIN Pro Medium" pitchFamily="50" charset="0"/>
              </a:rPr>
              <a:t> 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DIN Pro Medium" pitchFamily="50" charset="0"/>
              </a:rPr>
              <a:t>НАЛОГОПЛАТЕЛЬЩИК!</a:t>
            </a:r>
            <a:endParaRPr lang="ru-RU" sz="2400" b="1" dirty="0">
              <a:solidFill>
                <a:srgbClr val="0070C0"/>
              </a:solidFill>
              <a:latin typeface="DIN Pro Medium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138" y="1242244"/>
            <a:ext cx="7138987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700" dirty="0" smtClean="0">
                <a:solidFill>
                  <a:srgbClr val="0070C0"/>
                </a:solidFill>
                <a:latin typeface="DIN Pro Medium" pitchFamily="50" charset="0"/>
              </a:rPr>
              <a:t>С </a:t>
            </a:r>
            <a:r>
              <a:rPr lang="ru-RU" sz="1700" dirty="0">
                <a:solidFill>
                  <a:srgbClr val="0070C0"/>
                </a:solidFill>
                <a:latin typeface="DIN Pro Medium" pitchFamily="50" charset="0"/>
              </a:rPr>
              <a:t>3 июня 2019 года по 29 февраля 2020 года Федеральная налоговая служба осуществляет прием специальных деклараций в рамках третьего этапа добровольного декларирования в соответствии с Федеральным законом от 08.06.2015 № 140-ФЗ «О добровольном декларировании физическими лицами активов и счетов (вкладов) в банках и о внесении изменений в отдельные законодательные акты Российской Федерации». </a:t>
            </a:r>
          </a:p>
          <a:p>
            <a:pPr algn="just">
              <a:spcAft>
                <a:spcPts val="600"/>
              </a:spcAft>
            </a:pPr>
            <a:r>
              <a:rPr lang="ru-RU" sz="1700" dirty="0" smtClean="0">
                <a:solidFill>
                  <a:srgbClr val="0070C0"/>
                </a:solidFill>
                <a:latin typeface="DIN Pro Medium" pitchFamily="50" charset="0"/>
              </a:rPr>
              <a:t>Декларант </a:t>
            </a:r>
            <a:r>
              <a:rPr lang="ru-RU" sz="1700" dirty="0">
                <a:solidFill>
                  <a:srgbClr val="0070C0"/>
                </a:solidFill>
                <a:latin typeface="DIN Pro Medium" pitchFamily="50" charset="0"/>
              </a:rPr>
              <a:t>вправе лично или через уполномоченного представителя подать специальную декларацию в любом территориальном налоговом органе или в центральном аппарате ФНС России.</a:t>
            </a:r>
          </a:p>
          <a:p>
            <a:pPr algn="just">
              <a:spcAft>
                <a:spcPts val="600"/>
              </a:spcAft>
            </a:pPr>
            <a:r>
              <a:rPr lang="ru-RU" sz="1700" dirty="0" smtClean="0">
                <a:solidFill>
                  <a:srgbClr val="0070C0"/>
                </a:solidFill>
                <a:latin typeface="DIN Pro Medium" pitchFamily="50" charset="0"/>
              </a:rPr>
              <a:t>Декларация </a:t>
            </a:r>
            <a:r>
              <a:rPr lang="ru-RU" sz="1700" dirty="0">
                <a:solidFill>
                  <a:srgbClr val="0070C0"/>
                </a:solidFill>
                <a:latin typeface="DIN Pro Medium" pitchFamily="50" charset="0"/>
              </a:rPr>
              <a:t>подается в двух экземплярах.</a:t>
            </a:r>
          </a:p>
          <a:p>
            <a:pPr algn="just">
              <a:spcAft>
                <a:spcPts val="600"/>
              </a:spcAft>
            </a:pPr>
            <a:r>
              <a:rPr lang="ru-RU" sz="1700" dirty="0" smtClean="0">
                <a:solidFill>
                  <a:srgbClr val="0070C0"/>
                </a:solidFill>
                <a:latin typeface="DIN Pro Medium" pitchFamily="50" charset="0"/>
              </a:rPr>
              <a:t>Форма </a:t>
            </a:r>
            <a:r>
              <a:rPr lang="ru-RU" sz="1700" dirty="0">
                <a:solidFill>
                  <a:srgbClr val="0070C0"/>
                </a:solidFill>
                <a:latin typeface="DIN Pro Medium" pitchFamily="50" charset="0"/>
              </a:rPr>
              <a:t>специальной декларации и порядок ее заполнения и представления размещены на официальном сайте ФНС России www.nalog.ru в разделе «Специальная декларация» (https://</a:t>
            </a:r>
            <a:r>
              <a:rPr lang="ru-RU" sz="1700" dirty="0" smtClean="0">
                <a:solidFill>
                  <a:srgbClr val="0070C0"/>
                </a:solidFill>
                <a:latin typeface="DIN Pro Medium" pitchFamily="50" charset="0"/>
              </a:rPr>
              <a:t>www.nalog.ru/rn38/taxation/specdecl</a:t>
            </a:r>
            <a:r>
              <a:rPr lang="ru-RU" sz="1700" dirty="0">
                <a:solidFill>
                  <a:srgbClr val="0070C0"/>
                </a:solidFill>
                <a:latin typeface="DIN Pro Medium" pitchFamily="50" charset="0"/>
              </a:rPr>
              <a:t>/).</a:t>
            </a:r>
          </a:p>
          <a:p>
            <a:pPr algn="just">
              <a:spcAft>
                <a:spcPts val="600"/>
              </a:spcAft>
            </a:pPr>
            <a:r>
              <a:rPr lang="ru-RU" sz="1700" dirty="0" smtClean="0">
                <a:solidFill>
                  <a:srgbClr val="0070C0"/>
                </a:solidFill>
                <a:latin typeface="DIN Pro Medium" pitchFamily="50" charset="0"/>
              </a:rPr>
              <a:t>Не </a:t>
            </a:r>
            <a:r>
              <a:rPr lang="ru-RU" sz="1700" dirty="0">
                <a:solidFill>
                  <a:srgbClr val="0070C0"/>
                </a:solidFill>
                <a:latin typeface="DIN Pro Medium" pitchFamily="50" charset="0"/>
              </a:rPr>
              <a:t>считаются поданными специальные декларации, отправленные по почте.</a:t>
            </a:r>
          </a:p>
          <a:p>
            <a:pPr algn="just">
              <a:spcAft>
                <a:spcPts val="600"/>
              </a:spcAft>
            </a:pPr>
            <a:r>
              <a:rPr lang="ru-RU" sz="1700" dirty="0" smtClean="0">
                <a:solidFill>
                  <a:srgbClr val="0070C0"/>
                </a:solidFill>
                <a:latin typeface="DIN Pro Medium" pitchFamily="50" charset="0"/>
              </a:rPr>
              <a:t>В </a:t>
            </a:r>
            <a:r>
              <a:rPr lang="ru-RU" sz="1700" dirty="0">
                <a:solidFill>
                  <a:srgbClr val="0070C0"/>
                </a:solidFill>
                <a:latin typeface="DIN Pro Medium" pitchFamily="50" charset="0"/>
              </a:rPr>
              <a:t>рамках третьего этапа добровольного декларирования сохраняются гарантии освобождения декларанта и (или) лица, информация о котором содержится в специальной декларации, от уголовной, административной и налоговой ответственности при условии осуществления указанными лицами репатриации денежных средств и государственной регистрации в порядке </a:t>
            </a:r>
            <a:r>
              <a:rPr lang="ru-RU" sz="1700" dirty="0" err="1">
                <a:solidFill>
                  <a:srgbClr val="0070C0"/>
                </a:solidFill>
                <a:latin typeface="DIN Pro Medium" pitchFamily="50" charset="0"/>
              </a:rPr>
              <a:t>редомициляции</a:t>
            </a:r>
            <a:r>
              <a:rPr lang="ru-RU" sz="1700" dirty="0">
                <a:solidFill>
                  <a:srgbClr val="0070C0"/>
                </a:solidFill>
                <a:latin typeface="DIN Pro Medium" pitchFamily="50" charset="0"/>
              </a:rPr>
              <a:t> подконтрольных им иностранных компаний. </a:t>
            </a:r>
          </a:p>
          <a:p>
            <a:pPr algn="just">
              <a:spcAft>
                <a:spcPts val="600"/>
              </a:spcAft>
            </a:pPr>
            <a:r>
              <a:rPr lang="ru-RU" sz="1700" dirty="0" smtClean="0">
                <a:solidFill>
                  <a:srgbClr val="0070C0"/>
                </a:solidFill>
                <a:latin typeface="DIN Pro Medium" pitchFamily="50" charset="0"/>
              </a:rPr>
              <a:t>ФНС </a:t>
            </a:r>
            <a:r>
              <a:rPr lang="ru-RU" sz="1700" dirty="0">
                <a:solidFill>
                  <a:srgbClr val="0070C0"/>
                </a:solidFill>
                <a:latin typeface="DIN Pro Medium" pitchFamily="50" charset="0"/>
              </a:rPr>
              <a:t>России обеспечивает режим конфиденциальности содержащихся в специальной декларации  сведений, не вправе передавать их третьим лицам и государственным органам и использовать их для целей осуществления мероприятий налогового контроля.</a:t>
            </a:r>
          </a:p>
        </p:txBody>
      </p:sp>
    </p:spTree>
    <p:extLst>
      <p:ext uri="{BB962C8B-B14F-4D97-AF65-F5344CB8AC3E}">
        <p14:creationId xmlns:p14="http://schemas.microsoft.com/office/powerpoint/2010/main" val="154546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9" y="264154"/>
            <a:ext cx="7056784" cy="9619050"/>
          </a:xfrm>
        </p:spPr>
      </p:pic>
      <p:pic>
        <p:nvPicPr>
          <p:cNvPr id="5" name="Picture 2" descr="C:\Users\3800-00-781\Documents\Мои документы\Письма -инспекции\2018\ФНС_задание о заявлении на плучение патента АИС Налог-3\Вставка для листовки наим НО для листовки на стен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40" y="9831481"/>
            <a:ext cx="7056784" cy="62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00311" y="988494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PF Din Text Comp Pro" panose="02000506020000020004" pitchFamily="2" charset="0"/>
              </a:rPr>
              <a:t>МИФНС </a:t>
            </a:r>
            <a:r>
              <a:rPr lang="ru-RU" sz="1200" smtClean="0">
                <a:solidFill>
                  <a:schemeClr val="bg1"/>
                </a:solidFill>
                <a:latin typeface="PF Din Text Comp Pro" panose="02000506020000020004" pitchFamily="2" charset="0"/>
              </a:rPr>
              <a:t>России  №15  по </a:t>
            </a:r>
            <a:r>
              <a:rPr lang="ru-RU" sz="1200" dirty="0" smtClean="0">
                <a:solidFill>
                  <a:schemeClr val="bg1"/>
                </a:solidFill>
                <a:latin typeface="PF Din Text Comp Pro" panose="02000506020000020004" pitchFamily="2" charset="0"/>
              </a:rPr>
              <a:t>Иркутской </a:t>
            </a:r>
            <a:r>
              <a:rPr lang="ru-RU" sz="1200" smtClean="0">
                <a:solidFill>
                  <a:schemeClr val="bg1"/>
                </a:solidFill>
                <a:latin typeface="PF Din Text Comp Pro" panose="02000506020000020004" pitchFamily="2" charset="0"/>
              </a:rPr>
              <a:t>области </a:t>
            </a:r>
            <a:endParaRPr lang="ru-RU" sz="1200" dirty="0">
              <a:solidFill>
                <a:schemeClr val="bg1"/>
              </a:solidFill>
              <a:latin typeface="PF Din Text Comp Pro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49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212</Words>
  <Application>Microsoft Office PowerPoint</Application>
  <PresentationFormat>Произвольный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Кондракова Ольга Анатольевна</dc:creator>
  <cp:lastModifiedBy>Serbsky</cp:lastModifiedBy>
  <cp:revision>14</cp:revision>
  <cp:lastPrinted>2018-10-24T08:15:08Z</cp:lastPrinted>
  <dcterms:created xsi:type="dcterms:W3CDTF">2018-10-23T01:56:11Z</dcterms:created>
  <dcterms:modified xsi:type="dcterms:W3CDTF">2019-10-15T09:54:57Z</dcterms:modified>
</cp:coreProperties>
</file>